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91" r:id="rId4"/>
    <p:sldId id="292" r:id="rId5"/>
    <p:sldId id="293" r:id="rId6"/>
    <p:sldId id="287" r:id="rId7"/>
    <p:sldId id="288" r:id="rId8"/>
    <p:sldId id="289" r:id="rId9"/>
    <p:sldId id="29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2"/>
  </p:normalViewPr>
  <p:slideViewPr>
    <p:cSldViewPr snapToGrid="0" snapToObjects="1">
      <p:cViewPr varScale="1">
        <p:scale>
          <a:sx n="142" d="100"/>
          <a:sy n="142" d="100"/>
        </p:scale>
        <p:origin x="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tiff>
</file>

<file path=ppt/media/image11.tiff>
</file>

<file path=ppt/media/image12.tiff>
</file>

<file path=ppt/media/image2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58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47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4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51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560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30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4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41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5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32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421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28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Fuel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591: Nuclear Fuel Performance</a:t>
            </a:r>
          </a:p>
          <a:p>
            <a:r>
              <a:rPr lang="en-US" dirty="0"/>
              <a:t>Dr. Benjamin Beeler</a:t>
            </a:r>
          </a:p>
        </p:txBody>
      </p:sp>
    </p:spTree>
    <p:extLst>
      <p:ext uri="{BB962C8B-B14F-4D97-AF65-F5344CB8AC3E}">
        <p14:creationId xmlns:p14="http://schemas.microsoft.com/office/powerpoint/2010/main" val="3589173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AE181-9AC0-C648-A058-46E0B723D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is the Heat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2DD77-7CC5-5C45-A002-7F8212BF4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593976" cy="3845418"/>
          </a:xfrm>
        </p:spPr>
        <p:txBody>
          <a:bodyPr/>
          <a:lstStyle/>
          <a:p>
            <a:r>
              <a:rPr lang="en-US" dirty="0"/>
              <a:t>Fuel functions as a heat source, generating heat that is transferred to a coolant, which transfers heat through external loops, heat exchangers, etc., to run a generator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F84F65-08D0-0342-827E-B253E535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799" y="2493413"/>
            <a:ext cx="3778378" cy="342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9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424A6-3996-4E48-9F87-A37FB79F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Only certain materials can be used as nuclear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6F57-571E-AF43-B0DE-7D071CF1D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 </a:t>
            </a:r>
            <a:r>
              <a:rPr lang="en-US" b="1" dirty="0"/>
              <a:t>fissionable nuclide </a:t>
            </a:r>
            <a:r>
              <a:rPr lang="en-US" dirty="0"/>
              <a:t>is capable of undergoing fission (even with a low probability) after capturing a high energy neutron</a:t>
            </a:r>
          </a:p>
          <a:p>
            <a:r>
              <a:rPr lang="en-US" dirty="0"/>
              <a:t>A </a:t>
            </a:r>
            <a:r>
              <a:rPr lang="en-US" b="1" dirty="0"/>
              <a:t>fissile nuclide </a:t>
            </a:r>
            <a:r>
              <a:rPr lang="en-US" dirty="0"/>
              <a:t>is capable of sustaining a nuclear fission chain reaction with neutrons of any energy</a:t>
            </a:r>
          </a:p>
          <a:p>
            <a:r>
              <a:rPr lang="en-US" dirty="0"/>
              <a:t>A </a:t>
            </a:r>
            <a:r>
              <a:rPr lang="en-US" b="1" dirty="0"/>
              <a:t>fertile nuclide </a:t>
            </a:r>
            <a:r>
              <a:rPr lang="en-US" dirty="0"/>
              <a:t> is a nuclide that, although not itself fissionable by thermal neutrons, can be converted into a fissile nuclide by neutron absorption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fissile rule </a:t>
            </a:r>
            <a:r>
              <a:rPr lang="en-US" dirty="0"/>
              <a:t>states that for a heavy element with 90 ≤ Z ≤ 100, its isotopes with 2 × Z – N = 43 ±2 are fissile (with some exceptions)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476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DDB7-49A5-D74E-BA02-8EADBED9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out the fissile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6C286-B653-9244-A31B-8C4CCA431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heavy elements with 90 ≤ Z ≤ 100</a:t>
            </a:r>
          </a:p>
          <a:p>
            <a:pPr lvl="1"/>
            <a:r>
              <a:rPr lang="en-US" dirty="0"/>
              <a:t>Thorium (Th), Protactinium (Pa), Uranium (U), Neptunium (Np), Plutonium (Pu), Americium (Am), Curium (Cm), Berkelium (Bk), Californium (</a:t>
            </a:r>
            <a:r>
              <a:rPr lang="en-US" dirty="0" err="1"/>
              <a:t>Cf</a:t>
            </a:r>
            <a:r>
              <a:rPr lang="en-US" dirty="0"/>
              <a:t>), Einsteinium (</a:t>
            </a:r>
            <a:r>
              <a:rPr lang="en-US" dirty="0" err="1"/>
              <a:t>Es</a:t>
            </a:r>
            <a:r>
              <a:rPr lang="en-US" dirty="0"/>
              <a:t>) and Fermium (</a:t>
            </a:r>
            <a:r>
              <a:rPr lang="en-US" dirty="0" err="1"/>
              <a:t>Fm</a:t>
            </a:r>
            <a:r>
              <a:rPr lang="en-US" dirty="0"/>
              <a:t>)</a:t>
            </a:r>
          </a:p>
          <a:p>
            <a:r>
              <a:rPr lang="en-US" dirty="0"/>
              <a:t>First, we will apply the fissile rule to U (2 × Z – N = 43 ±2)</a:t>
            </a:r>
          </a:p>
          <a:p>
            <a:pPr lvl="1"/>
            <a:r>
              <a:rPr lang="en-US" dirty="0"/>
              <a:t>N = 2 Z – (43 ± 2)</a:t>
            </a:r>
          </a:p>
          <a:p>
            <a:pPr lvl="1"/>
            <a:r>
              <a:rPr lang="en-US" dirty="0"/>
              <a:t>N = 2 × 92 – [41, 42, 43, 44, 45] = [143, 142, 141, 140, 139] neutrons</a:t>
            </a:r>
          </a:p>
          <a:p>
            <a:pPr lvl="1"/>
            <a:r>
              <a:rPr lang="en-US" dirty="0"/>
              <a:t>So, U-231 through U-235 should be fissile </a:t>
            </a:r>
          </a:p>
        </p:txBody>
      </p:sp>
    </p:spTree>
    <p:extLst>
      <p:ext uri="{BB962C8B-B14F-4D97-AF65-F5344CB8AC3E}">
        <p14:creationId xmlns:p14="http://schemas.microsoft.com/office/powerpoint/2010/main" val="1627062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7C989-8611-F347-AF84-E7CA9187E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are only four fissile nuclides that are practical for nuclear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F6FD-FE05-CB41-BB49-2C95CDC4D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U-235</a:t>
            </a:r>
          </a:p>
          <a:p>
            <a:pPr lvl="1"/>
            <a:r>
              <a:rPr lang="en-US" dirty="0"/>
              <a:t>Naturally occurs in uranium in small amounts (0.7%). Can be enriched</a:t>
            </a:r>
          </a:p>
          <a:p>
            <a:r>
              <a:rPr lang="en-US" dirty="0"/>
              <a:t>Pu-239</a:t>
            </a:r>
          </a:p>
          <a:p>
            <a:pPr lvl="1"/>
            <a:r>
              <a:rPr lang="en-US" dirty="0"/>
              <a:t>Bred from U-238 by neutron capture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dirty="0"/>
              <a:t>Pu-241</a:t>
            </a:r>
          </a:p>
          <a:p>
            <a:pPr lvl="1"/>
            <a:r>
              <a:rPr lang="en-US" dirty="0"/>
              <a:t>Bred from Pu-240 (which comes from Pu-239) by neutron capture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dirty="0"/>
              <a:t>U-233</a:t>
            </a:r>
          </a:p>
          <a:p>
            <a:pPr lvl="1"/>
            <a:r>
              <a:rPr lang="en-US" dirty="0"/>
              <a:t>Bred from Th-232 by neutron capture</a:t>
            </a:r>
          </a:p>
          <a:p>
            <a:pPr lvl="1"/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4" name="Picture 3" descr="latex-image-1.pdf">
            <a:extLst>
              <a:ext uri="{FF2B5EF4-FFF2-40B4-BE49-F238E27FC236}">
                <a16:creationId xmlns:a16="http://schemas.microsoft.com/office/drawing/2014/main" id="{98D505FD-5803-DC40-956A-0EAC69437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637" y="3622370"/>
            <a:ext cx="3530600" cy="304800"/>
          </a:xfrm>
          <a:prstGeom prst="rect">
            <a:avLst/>
          </a:prstGeom>
        </p:spPr>
      </p:pic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CA8E8228-3586-DB4F-A001-730F6D55B7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637" y="4683767"/>
            <a:ext cx="1790700" cy="228600"/>
          </a:xfrm>
          <a:prstGeom prst="rect">
            <a:avLst/>
          </a:prstGeom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3CD9F338-BFEE-1042-9083-E11F3CBCCF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637" y="5668964"/>
            <a:ext cx="36195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4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4CB9-E5B2-2846-BA24-AE45BD233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Types and Associated Reactor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000CB-AF53-3145-BA62-313DF2D7D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UO2 – Light Water Reactors</a:t>
            </a:r>
          </a:p>
          <a:p>
            <a:pPr lvl="1"/>
            <a:r>
              <a:rPr lang="en-US" dirty="0"/>
              <a:t>MOX </a:t>
            </a:r>
          </a:p>
          <a:p>
            <a:pPr lvl="1"/>
            <a:r>
              <a:rPr lang="en-US" dirty="0"/>
              <a:t>ATF</a:t>
            </a:r>
          </a:p>
          <a:p>
            <a:r>
              <a:rPr lang="en-US" dirty="0"/>
              <a:t>UZr – Sodium Cooled Fast Reactors</a:t>
            </a:r>
          </a:p>
          <a:p>
            <a:r>
              <a:rPr lang="en-US" dirty="0"/>
              <a:t>UMo – Research Reactors </a:t>
            </a:r>
          </a:p>
          <a:p>
            <a:r>
              <a:rPr lang="en-US" dirty="0"/>
              <a:t>UC/UCO – High Temperature Gas Reactors</a:t>
            </a:r>
          </a:p>
          <a:p>
            <a:r>
              <a:rPr lang="en-US" dirty="0"/>
              <a:t>UN – Lead Cooled Fast Reactors</a:t>
            </a:r>
          </a:p>
        </p:txBody>
      </p:sp>
    </p:spTree>
    <p:extLst>
      <p:ext uri="{BB962C8B-B14F-4D97-AF65-F5344CB8AC3E}">
        <p14:creationId xmlns:p14="http://schemas.microsoft.com/office/powerpoint/2010/main" val="1874071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142C0-7AF4-804D-A205-A8182AC58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Uranium Dioxide (UO2)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A488-B95C-F244-8D93-058FD6252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611906" cy="240779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Reference fuel for nuclear power industry</a:t>
            </a:r>
          </a:p>
          <a:p>
            <a:r>
              <a:rPr lang="en-US" dirty="0"/>
              <a:t>Single phase, fluorite structure</a:t>
            </a:r>
          </a:p>
          <a:p>
            <a:r>
              <a:rPr lang="en-US" dirty="0"/>
              <a:t>Fabrication via sintering UO2 powder into pellets</a:t>
            </a:r>
          </a:p>
          <a:p>
            <a:r>
              <a:rPr lang="en-US" dirty="0"/>
              <a:t>Water coolant</a:t>
            </a:r>
          </a:p>
          <a:p>
            <a:r>
              <a:rPr lang="en-US" dirty="0"/>
              <a:t>Pellets are stacked inside Zircaloy cladding tubes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4023D1-BDDA-4446-9302-4C36A4F3B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8724" y="4643562"/>
            <a:ext cx="2089375" cy="17734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925DA3-D0A6-0142-96AD-1F26C8465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666" y="5025224"/>
            <a:ext cx="2089280" cy="13281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6AABD8-9E84-9F40-8F66-AB6E11D2ED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384" t="54439" r="32698"/>
          <a:stretch/>
        </p:blipFill>
        <p:spPr>
          <a:xfrm>
            <a:off x="6381879" y="4598593"/>
            <a:ext cx="1819967" cy="1969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A369FF-F19E-B94D-93DB-C2D03A33FE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8420" y="1968500"/>
            <a:ext cx="3665937" cy="249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0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CB8E2-5CC8-8D4E-BC2D-579A2D7EC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UO2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A5C50-EF44-B74C-A853-B39BA4AF1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253318" cy="384541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Good!</a:t>
            </a:r>
          </a:p>
          <a:p>
            <a:pPr lvl="1"/>
            <a:r>
              <a:rPr lang="en-US" dirty="0"/>
              <a:t>Very high melting point, about 2800 C</a:t>
            </a:r>
          </a:p>
          <a:p>
            <a:pPr lvl="1"/>
            <a:r>
              <a:rPr lang="en-US" dirty="0"/>
              <a:t>Maintains a stable fluorite phase up to melting</a:t>
            </a:r>
          </a:p>
          <a:p>
            <a:pPr lvl="1"/>
            <a:r>
              <a:rPr lang="en-US" dirty="0"/>
              <a:t>Very compatible with Zircaloy clad (no interaction zones forming/no FCCI)</a:t>
            </a:r>
          </a:p>
          <a:p>
            <a:pPr lvl="1"/>
            <a:r>
              <a:rPr lang="en-US" dirty="0"/>
              <a:t>Relative stability in water</a:t>
            </a:r>
          </a:p>
          <a:p>
            <a:pPr lvl="1"/>
            <a:r>
              <a:rPr lang="en-US" dirty="0"/>
              <a:t>Reasonably radiation resistant</a:t>
            </a:r>
          </a:p>
          <a:p>
            <a:pPr lvl="2"/>
            <a:r>
              <a:rPr lang="en-US" dirty="0"/>
              <a:t>no amorphization</a:t>
            </a:r>
          </a:p>
          <a:p>
            <a:pPr lvl="2"/>
            <a:r>
              <a:rPr lang="en-US" dirty="0"/>
              <a:t>Can incorporate a large number of fission products as substitutional defects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04B4EB-E41E-2D45-BACB-279438B1D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6242" y="2358939"/>
            <a:ext cx="3834182" cy="336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280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CCC78-753A-D343-AD5F-F4BDA66A3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UO2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A958A-A65B-824C-96D7-D53F53AD0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441576" cy="384541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Bad!</a:t>
            </a:r>
          </a:p>
          <a:p>
            <a:pPr lvl="1"/>
            <a:r>
              <a:rPr lang="en-US" dirty="0"/>
              <a:t>Brittle</a:t>
            </a:r>
          </a:p>
          <a:p>
            <a:pPr lvl="2"/>
            <a:r>
              <a:rPr lang="en-US" dirty="0"/>
              <a:t>thermal stress fractures, fragmentation</a:t>
            </a:r>
          </a:p>
          <a:p>
            <a:pPr lvl="1"/>
            <a:r>
              <a:rPr lang="en-US" dirty="0"/>
              <a:t>Poor thermal conductivity</a:t>
            </a:r>
          </a:p>
          <a:p>
            <a:pPr lvl="1"/>
            <a:r>
              <a:rPr lang="en-US" dirty="0"/>
              <a:t>Properties very sensitive to stoichiometry</a:t>
            </a:r>
          </a:p>
          <a:p>
            <a:pPr lvl="1"/>
            <a:r>
              <a:rPr lang="en-US" dirty="0"/>
              <a:t>Limited linear heating rates</a:t>
            </a:r>
          </a:p>
          <a:p>
            <a:pPr lvl="1"/>
            <a:r>
              <a:rPr lang="en-US" dirty="0"/>
              <a:t>Non-negligible thermal expansion/swelling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BCA6B-C604-7D4D-AB4D-5E7B2868A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228" y="3805069"/>
            <a:ext cx="3613463" cy="26363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3FF428-B2CB-4C42-8116-1BBCF9356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2511" y="1191815"/>
            <a:ext cx="2621849" cy="248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631253"/>
      </p:ext>
    </p:extLst>
  </p:cSld>
  <p:clrMapOvr>
    <a:masterClrMapping/>
  </p:clrMapOvr>
</p:sld>
</file>

<file path=ppt/theme/theme1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492</Words>
  <Application>Microsoft Macintosh PowerPoint</Application>
  <PresentationFormat>Widescreen</PresentationFormat>
  <Paragraphs>61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ＭＳ Ｐゴシック</vt:lpstr>
      <vt:lpstr>Arial</vt:lpstr>
      <vt:lpstr>Calibri</vt:lpstr>
      <vt:lpstr>1_NCStateU-horizontal-left-logo</vt:lpstr>
      <vt:lpstr>Fuel Types</vt:lpstr>
      <vt:lpstr>Fuel is the Heat Source</vt:lpstr>
      <vt:lpstr>Only certain materials can be used as nuclear fuel</vt:lpstr>
      <vt:lpstr>Let’s try out the fissile rule</vt:lpstr>
      <vt:lpstr>There are only four fissile nuclides that are practical for nuclear fuel</vt:lpstr>
      <vt:lpstr>Fuel Types and Associated Reactor Types</vt:lpstr>
      <vt:lpstr>Uranium Dioxide (UO2)</vt:lpstr>
      <vt:lpstr>UO2</vt:lpstr>
      <vt:lpstr>UO2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Types</dc:title>
  <dc:creator>Benjamin Beeler</dc:creator>
  <cp:lastModifiedBy>Benjamin Beeler</cp:lastModifiedBy>
  <cp:revision>3</cp:revision>
  <dcterms:created xsi:type="dcterms:W3CDTF">2020-01-08T14:51:27Z</dcterms:created>
  <dcterms:modified xsi:type="dcterms:W3CDTF">2020-01-08T15:15:02Z</dcterms:modified>
</cp:coreProperties>
</file>

<file path=docProps/thumbnail.jpeg>
</file>